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62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49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41AD7-03A0-4367-84A1-F6D0035E1763}" type="datetimeFigureOut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C124D-95E1-4835-ADAF-81696E58A5FD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883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직사각형 20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14348" y="2143116"/>
            <a:ext cx="7643866" cy="1500198"/>
          </a:xfr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85786" y="3786190"/>
            <a:ext cx="7500990" cy="857256"/>
          </a:xfrm>
        </p:spPr>
        <p:txBody>
          <a:bodyPr anchor="t"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B7012-2E9F-4D78-9706-96A3660AAF48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00175"/>
            <a:ext cx="8229600" cy="4625989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26A71-D8D6-43EC-A091-B4F0271B4F1D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  <p:cxnSp>
        <p:nvCxnSpPr>
          <p:cNvPr id="8" name="직선 연결선 7"/>
          <p:cNvCxnSpPr/>
          <p:nvPr/>
        </p:nvCxnSpPr>
        <p:spPr>
          <a:xfrm>
            <a:off x="455646" y="1428736"/>
            <a:ext cx="8215370" cy="1588"/>
          </a:xfrm>
          <a:prstGeom prst="line">
            <a:avLst/>
          </a:prstGeom>
          <a:noFill/>
          <a:ln w="28575" cap="sq" cmpd="sng" algn="ctr">
            <a:solidFill>
              <a:srgbClr val="E49458"/>
            </a:solidFill>
            <a:prstDash val="solid"/>
          </a:ln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rgbClr val="E49458">
                <a:tint val="100000"/>
                <a:shade val="100000"/>
                <a:hueMod val="100000"/>
                <a:satMod val="100000"/>
              </a:srgbClr>
            </a:contourClr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7643834" y="-15949"/>
            <a:ext cx="1500166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643834" y="285728"/>
            <a:ext cx="1214446" cy="6286546"/>
          </a:xfrm>
          <a:noFill/>
        </p:spPr>
        <p:txBody>
          <a:bodyPr vert="eaVert" anchor="b"/>
          <a:lstStyle>
            <a:lvl1pPr algn="ctr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571481"/>
            <a:ext cx="7115196" cy="5715044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2D88C-B62A-4231-82FB-860BC58EB724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"/>
            <a:ext cx="285720" cy="685800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70000"/>
              <a:buFont typeface="Wingdings"/>
              <a:buChar char=""/>
              <a:defRPr/>
            </a:lvl1pPr>
            <a:lvl2pPr>
              <a:buSzPct val="120000"/>
              <a:defRPr/>
            </a:lvl2pPr>
            <a:lvl3pPr>
              <a:buSzPct val="120000"/>
              <a:defRPr/>
            </a:lvl3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C15-3CDA-4A4F-9E36-A5E3D51C81C8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03475" y="285728"/>
            <a:ext cx="8554805" cy="939784"/>
          </a:xfrm>
        </p:spPr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9"/>
            <a:ext cx="456478" cy="6857999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071810"/>
            <a:ext cx="7715304" cy="1504952"/>
          </a:xfrm>
        </p:spPr>
        <p:txBody>
          <a:bodyPr anchor="ctr"/>
          <a:lstStyle>
            <a:lvl1pPr algn="l">
              <a:defRPr sz="4000" b="0" cap="all">
                <a:effectLst>
                  <a:outerShdw blurRad="44450" dist="25400" dir="2700000" algn="tl" rotWithShape="0">
                    <a:schemeClr val="bg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00034" y="4500570"/>
            <a:ext cx="7715304" cy="1643064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  <p:cxnSp>
        <p:nvCxnSpPr>
          <p:cNvPr id="16" name="직선 연결선 15"/>
          <p:cNvCxnSpPr/>
          <p:nvPr/>
        </p:nvCxnSpPr>
        <p:spPr>
          <a:xfrm>
            <a:off x="500034" y="4429132"/>
            <a:ext cx="7715304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날짜 개체 틀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BA7D813-93DA-409E-90F3-F8AB118D63D4}" type="datetime1">
              <a:rPr lang="ko-KR" altLang="en-US" smtClean="0"/>
              <a:t>2010-05-18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0" y="285728"/>
            <a:ext cx="9144032" cy="1143010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 bwMode="invGray">
          <a:xfrm>
            <a:off x="785782" y="1643050"/>
            <a:ext cx="3786218" cy="4429156"/>
          </a:xfrm>
          <a:prstGeom prst="roundRect">
            <a:avLst>
              <a:gd name="adj" fmla="val 5345"/>
            </a:avLst>
          </a:prstGeom>
          <a:solidFill>
            <a:schemeClr val="tx2">
              <a:tint val="50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 bwMode="invGray">
          <a:xfrm>
            <a:off x="4714876" y="1643050"/>
            <a:ext cx="3785616" cy="4429156"/>
          </a:xfrm>
          <a:prstGeom prst="roundRect">
            <a:avLst>
              <a:gd name="adj" fmla="val 6980"/>
            </a:avLst>
          </a:prstGeom>
          <a:solidFill>
            <a:schemeClr val="tx2">
              <a:tint val="75000"/>
              <a:alpha val="50000"/>
            </a:schemeClr>
          </a:solidFill>
          <a:effectLst/>
          <a:scene3d>
            <a:camera prst="orthographicFront"/>
            <a:lightRig rig="threePt" dir="t"/>
          </a:scene3d>
          <a:sp3d contourW="12700">
            <a:bevelT/>
            <a:contourClr>
              <a:schemeClr val="bg2"/>
            </a:contourClr>
          </a:sp3d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20ACD-AEF4-4C7D-8465-DAB996E41F11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5D21C-6B83-43D5-A1E4-B574544738ED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10" name="내용 개체 틀 9"/>
          <p:cNvSpPr>
            <a:spLocks noGrp="1"/>
          </p:cNvSpPr>
          <p:nvPr>
            <p:ph sz="half" idx="2"/>
          </p:nvPr>
        </p:nvSpPr>
        <p:spPr bwMode="invGray">
          <a:xfrm>
            <a:off x="500038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1">
                  <a:shade val="75000"/>
                  <a:alpha val="50000"/>
                </a:schemeClr>
              </a:gs>
              <a:gs pos="100000">
                <a:schemeClr val="accent1">
                  <a:shade val="75000"/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 bwMode="ltGray">
          <a:xfrm>
            <a:off x="500038" y="5429264"/>
            <a:ext cx="4005072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2" name="내용 개체 틀 11"/>
          <p:cNvSpPr>
            <a:spLocks noGrp="1"/>
          </p:cNvSpPr>
          <p:nvPr>
            <p:ph sz="half" idx="4"/>
          </p:nvPr>
        </p:nvSpPr>
        <p:spPr bwMode="invGray">
          <a:xfrm>
            <a:off x="4716932" y="1500174"/>
            <a:ext cx="4000529" cy="3786214"/>
          </a:xfrm>
          <a:prstGeom prst="roundRect">
            <a:avLst>
              <a:gd name="adj" fmla="val 5345"/>
            </a:avLst>
          </a:prstGeom>
          <a:gradFill flip="none" rotWithShape="1">
            <a:gsLst>
              <a:gs pos="0">
                <a:schemeClr val="accent2">
                  <a:shade val="75000"/>
                  <a:alpha val="50000"/>
                </a:schemeClr>
              </a:gs>
              <a:gs pos="100000">
                <a:schemeClr val="accent2">
                  <a:tint val="20000"/>
                  <a:alpha val="50000"/>
                </a:schemeClr>
              </a:gs>
            </a:gsLst>
            <a:lin ang="13500000" scaled="1"/>
            <a:tileRect/>
          </a:gradFill>
          <a:effectLst/>
          <a:scene3d>
            <a:camera prst="orthographicFront"/>
            <a:lightRig rig="glow" dir="t">
              <a:rot lat="0" lon="0" rev="4800000"/>
            </a:lightRig>
          </a:scene3d>
          <a:sp3d extrusionH="12700" contourW="12700" prstMaterial="powder">
            <a:bevelT h="12700"/>
            <a:bevelB h="50800"/>
            <a:contourClr>
              <a:schemeClr val="bg2"/>
            </a:contourClr>
          </a:sp3d>
        </p:spPr>
        <p:txBody>
          <a:bodyPr/>
          <a:lstStyle>
            <a:lvl1pPr>
              <a:defRPr sz="2800">
                <a:solidFill>
                  <a:schemeClr val="tx1">
                    <a:tint val="95000"/>
                  </a:schemeClr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 bwMode="ltGray">
          <a:xfrm>
            <a:off x="4714876" y="5429264"/>
            <a:ext cx="4000528" cy="71438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 b="0">
                <a:solidFill>
                  <a:schemeClr val="tx1"/>
                </a:solidFill>
              </a:defRPr>
            </a:lvl2pPr>
            <a:lvl3pPr marL="914400" indent="0" algn="ctr">
              <a:buNone/>
              <a:defRPr sz="1800" b="0">
                <a:solidFill>
                  <a:schemeClr val="tx1"/>
                </a:solidFill>
              </a:defRPr>
            </a:lvl3pPr>
            <a:lvl4pPr marL="1371600" indent="0" algn="ctr">
              <a:buNone/>
              <a:defRPr sz="1600" b="0">
                <a:solidFill>
                  <a:schemeClr val="tx1"/>
                </a:solidFill>
              </a:defRPr>
            </a:lvl4pPr>
            <a:lvl5pPr marL="1828800" indent="0" algn="ctr">
              <a:buNone/>
              <a:defRPr sz="1600" b="0">
                <a:solidFill>
                  <a:schemeClr val="tx1"/>
                </a:solidFill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1" name="직사각형 10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8859915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428596" y="6"/>
            <a:ext cx="8286808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6766" cy="1143000"/>
          </a:xfrm>
        </p:spPr>
        <p:txBody>
          <a:bodyPr/>
          <a:lstStyle>
            <a:lvl1pPr algn="l">
              <a:defRPr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F87E0-728B-48E2-9344-880C4D16A8C2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0A21F-9483-4F7A-AB3B-02DB4BC933F3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 bwMode="invGray">
          <a:xfrm>
            <a:off x="285720" y="263808"/>
            <a:ext cx="8858280" cy="664862"/>
          </a:xfrm>
          <a:prstGeom prst="rect">
            <a:avLst/>
          </a:prstGeom>
          <a:solidFill>
            <a:schemeClr val="tx1">
              <a:tint val="95000"/>
              <a:alpha val="69804"/>
            </a:scheme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 bwMode="invGray">
          <a:xfrm>
            <a:off x="500034" y="285728"/>
            <a:ext cx="8143932" cy="642942"/>
          </a:xfrm>
          <a:noFill/>
        </p:spPr>
        <p:txBody>
          <a:bodyPr anchor="b">
            <a:noAutofit/>
          </a:bodyPr>
          <a:lstStyle>
            <a:lvl1pPr algn="l">
              <a:defRPr sz="2800" b="1">
                <a:ln w="9525" cmpd="sng">
                  <a:noFill/>
                </a:ln>
                <a:solidFill>
                  <a:schemeClr val="bg1"/>
                </a:solidFill>
                <a:effectLst>
                  <a:outerShdw blurRad="44450" dist="25400" dir="2700000" algn="tl" rotWithShape="0">
                    <a:schemeClr val="tx1">
                      <a:alpha val="51000"/>
                    </a:scheme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1006230"/>
            <a:ext cx="2214578" cy="53517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949B-9329-4FAD-8332-B98AA66300F7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15" name="내용 개체 틀 14"/>
          <p:cNvSpPr>
            <a:spLocks noGrp="1"/>
          </p:cNvSpPr>
          <p:nvPr>
            <p:ph sz="quarter" idx="1"/>
          </p:nvPr>
        </p:nvSpPr>
        <p:spPr>
          <a:xfrm>
            <a:off x="2786064" y="1000108"/>
            <a:ext cx="5857875" cy="5357830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0" y="4"/>
            <a:ext cx="285720" cy="6857997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0" y="3571876"/>
            <a:ext cx="9144000" cy="3286126"/>
          </a:xfrm>
          <a:prstGeom prst="rect">
            <a:avLst/>
          </a:prstGeom>
          <a:solidFill>
            <a:srgbClr val="FFFFFF">
              <a:alpha val="30196"/>
            </a:srgbClr>
          </a:solidFill>
          <a:ln w="15875" cap="sq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3571876"/>
            <a:ext cx="3286148" cy="113824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00034" y="4714884"/>
            <a:ext cx="3286148" cy="114300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6874-6995-4B13-9196-F49BE4C8816A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2895600" cy="297750"/>
          </a:xfrm>
        </p:spPr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  <p:sp>
        <p:nvSpPr>
          <p:cNvPr id="8" name="그림 개체 틀 7"/>
          <p:cNvSpPr>
            <a:spLocks noGrp="1"/>
          </p:cNvSpPr>
          <p:nvPr>
            <p:ph type="pic" idx="1"/>
          </p:nvPr>
        </p:nvSpPr>
        <p:spPr>
          <a:xfrm>
            <a:off x="4000496" y="1071546"/>
            <a:ext cx="4214842" cy="4714908"/>
          </a:xfrm>
          <a:solidFill>
            <a:schemeClr val="tx2"/>
          </a:solidFill>
          <a:ln w="152400" cap="rnd">
            <a:solidFill>
              <a:srgbClr val="FFFFFF"/>
            </a:solidFill>
            <a:round/>
          </a:ln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scene3d>
            <a:camera prst="orthographicFront"/>
            <a:lightRig rig="twoPt" dir="t">
              <a:rot lat="0" lon="0" rev="10800000"/>
            </a:lightRig>
          </a:scene3d>
          <a:sp3d contourW="6350">
            <a:bevelT w="50800" h="16510"/>
            <a:contourClr>
              <a:srgbClr val="C0C0C0"/>
            </a:contourClr>
          </a:sp3d>
        </p:spPr>
        <p:txBody>
          <a:bodyPr/>
          <a:lstStyle>
            <a:lvl1pPr marL="0" indent="0">
              <a:buNone/>
              <a:defRPr sz="3200">
                <a:solidFill>
                  <a:schemeClr val="tx2">
                    <a:tint val="10000"/>
                  </a:schemeClr>
                </a:solidFill>
                <a:effectLst>
                  <a:outerShdw blurRad="50800" dist="50800" dir="5400000" algn="tl" rotWithShape="0">
                    <a:srgbClr val="000000">
                      <a:alpha val="58000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0" y="6572272"/>
            <a:ext cx="9144000" cy="285728"/>
          </a:xfrm>
          <a:prstGeom prst="rect">
            <a:avLst/>
          </a:prstGeom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0" y="2380"/>
            <a:ext cx="9144000" cy="283348"/>
          </a:xfrm>
          <a:prstGeom prst="rect">
            <a:avLst/>
          </a:prstGeom>
          <a:solidFill>
            <a:schemeClr val="accent4"/>
          </a:solidFill>
          <a:ln w="158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ko-KR" altLang="en-US" dirty="0"/>
          </a:p>
        </p:txBody>
      </p: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12353" y="274638"/>
            <a:ext cx="8545927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182ED14-1258-4C7B-9821-20401630A645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572272"/>
            <a:ext cx="2133600" cy="285752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4B02FA2-F7F9-4BB2-9944-2D99B8C53310}" type="slidenum">
              <a:rPr lang="ko-KR" altLang="en-US" smtClean="0"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hf hdr="0"/>
  <p:txStyles>
    <p:titleStyle>
      <a:lvl1pPr algn="ctr" rtl="0" eaLnBrk="1" latinLnBrk="1" hangingPunct="1">
        <a:spcBef>
          <a:spcPct val="0"/>
        </a:spcBef>
        <a:buNone/>
        <a:defRPr kumimoji="0" sz="4400" b="0" kern="1200" spc="100" dirty="0">
          <a:ln w="18000">
            <a:noFill/>
            <a:prstDash val="solid"/>
          </a:ln>
          <a:solidFill>
            <a:schemeClr val="tx1"/>
          </a:solidFill>
          <a:effectLst>
            <a:outerShdw blurRad="44450" dist="25400" dir="2700000" algn="tl" rotWithShape="0">
              <a:schemeClr val="bg1">
                <a:alpha val="51000"/>
              </a:schemeClr>
            </a:outerShdw>
          </a:effectLst>
          <a:latin typeface="+mj-lt"/>
          <a:ea typeface="+mj-ea"/>
          <a:cs typeface="+mj-cs"/>
        </a:defRPr>
      </a:lvl1pPr>
      <a:lvl2pPr eaLnBrk="1" latinLnBrk="1" hangingPunct="1">
        <a:defRPr kumimoji="0">
          <a:solidFill>
            <a:schemeClr val="tx2"/>
          </a:solidFill>
        </a:defRPr>
      </a:lvl2pPr>
      <a:lvl3pPr eaLnBrk="1" latinLnBrk="1" hangingPunct="1">
        <a:defRPr kumimoji="0">
          <a:solidFill>
            <a:schemeClr val="tx2"/>
          </a:solidFill>
        </a:defRPr>
      </a:lvl3pPr>
      <a:lvl4pPr eaLnBrk="1" latinLnBrk="1" hangingPunct="1">
        <a:defRPr kumimoji="0">
          <a:solidFill>
            <a:schemeClr val="tx2"/>
          </a:solidFill>
        </a:defRPr>
      </a:lvl4pPr>
      <a:lvl5pPr eaLnBrk="1" latinLnBrk="1" hangingPunct="1">
        <a:defRPr kumimoji="0">
          <a:solidFill>
            <a:schemeClr val="tx2"/>
          </a:solidFill>
        </a:defRPr>
      </a:lvl5pPr>
      <a:lvl6pPr eaLnBrk="1" latinLnBrk="1" hangingPunct="1">
        <a:defRPr kumimoji="0">
          <a:solidFill>
            <a:schemeClr val="tx2"/>
          </a:solidFill>
        </a:defRPr>
      </a:lvl6pPr>
      <a:lvl7pPr eaLnBrk="1" latinLnBrk="1" hangingPunct="1">
        <a:defRPr kumimoji="0">
          <a:solidFill>
            <a:schemeClr val="tx2"/>
          </a:solidFill>
        </a:defRPr>
      </a:lvl7pPr>
      <a:lvl8pPr eaLnBrk="1" latinLnBrk="1" hangingPunct="1">
        <a:defRPr kumimoji="0">
          <a:solidFill>
            <a:schemeClr val="tx2"/>
          </a:solidFill>
        </a:defRPr>
      </a:lvl8pPr>
      <a:lvl9pPr eaLnBrk="1" latinLnBrk="1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1" hangingPunct="1">
        <a:spcBef>
          <a:spcPct val="20000"/>
        </a:spcBef>
        <a:buFont typeface="Arial"/>
        <a:buChar char="•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1" hangingPunct="1">
        <a:spcBef>
          <a:spcPct val="20000"/>
        </a:spcBef>
        <a:buClr>
          <a:schemeClr val="accent1">
            <a:shade val="75000"/>
          </a:schemeClr>
        </a:buClr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1" hangingPunct="1">
        <a:spcBef>
          <a:spcPct val="20000"/>
        </a:spcBef>
        <a:buClr>
          <a:schemeClr val="accent1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1" hangingPunct="1">
        <a:spcBef>
          <a:spcPct val="20000"/>
        </a:spcBef>
        <a:buClr>
          <a:schemeClr val="tx2"/>
        </a:buClr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자동 업데이트 시스템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마상소프트</a:t>
            </a:r>
            <a:endParaRPr lang="en-US" altLang="ko-KR" dirty="0" smtClean="0"/>
          </a:p>
          <a:p>
            <a:r>
              <a:rPr lang="ko-KR" altLang="en-US" dirty="0" smtClean="0"/>
              <a:t>진대호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0C042-B3DB-4E09-A9E6-F6C45E0D440C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39331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현재 업데이트 시스템</a:t>
            </a:r>
            <a:endParaRPr lang="en-US" altLang="ko-KR" dirty="0" smtClean="0"/>
          </a:p>
          <a:p>
            <a:r>
              <a:rPr lang="ko-KR" altLang="en-US" dirty="0" smtClean="0"/>
              <a:t>자동 업데이트 시스템 </a:t>
            </a:r>
            <a:endParaRPr lang="en-US" altLang="ko-KR" dirty="0" smtClean="0"/>
          </a:p>
          <a:p>
            <a:r>
              <a:rPr lang="ko-KR" altLang="en-US" dirty="0" smtClean="0"/>
              <a:t>자동 업데이트 장점</a:t>
            </a:r>
            <a:endParaRPr lang="en-US" altLang="ko-KR" dirty="0" smtClean="0"/>
          </a:p>
          <a:p>
            <a:r>
              <a:rPr lang="ko-KR" altLang="en-US" dirty="0" smtClean="0"/>
              <a:t>지금까지 개발된 자동 업데이트 시스템</a:t>
            </a:r>
            <a:endParaRPr lang="en-US" altLang="ko-KR" dirty="0" smtClean="0"/>
          </a:p>
          <a:p>
            <a:r>
              <a:rPr lang="ko-KR" altLang="en-US" dirty="0" smtClean="0"/>
              <a:t>남은 과제</a:t>
            </a:r>
            <a:endParaRPr lang="en-US" altLang="ko-KR" dirty="0" smtClean="0"/>
          </a:p>
          <a:p>
            <a:r>
              <a:rPr lang="en-US" altLang="ko-KR" dirty="0" smtClean="0"/>
              <a:t>Q &amp; A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 차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F5485-0484-49C4-8509-B4FEC48B3DDE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8514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현재 업데이트 시스템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464908" y="2060848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프로그램</a:t>
            </a:r>
            <a:r>
              <a:rPr lang="ko-KR" altLang="en-US" sz="1000" dirty="0">
                <a:solidFill>
                  <a:schemeClr val="tx1"/>
                </a:solidFill>
              </a:rPr>
              <a:t>팀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464908" y="2843552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그래픽팀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67544" y="3636302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기획팀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7" name="모서리가 둥근 직사각형 6"/>
          <p:cNvSpPr/>
          <p:nvPr/>
        </p:nvSpPr>
        <p:spPr>
          <a:xfrm>
            <a:off x="2507804" y="2388073"/>
            <a:ext cx="1128092" cy="21133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업데이트 폴더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Ex) IP : 134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64908" y="4369217"/>
            <a:ext cx="1008112" cy="51997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기술지원팀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4932040" y="2397048"/>
            <a:ext cx="1008112" cy="2095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내부 본 서버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Ex) IP : 141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092280" y="2397048"/>
            <a:ext cx="1008112" cy="2095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배</a:t>
            </a:r>
            <a:r>
              <a:rPr lang="ko-KR" altLang="en-US" sz="1000" dirty="0">
                <a:solidFill>
                  <a:schemeClr val="tx1"/>
                </a:solidFill>
              </a:rPr>
              <a:t>포</a:t>
            </a:r>
          </a:p>
        </p:txBody>
      </p:sp>
      <p:cxnSp>
        <p:nvCxnSpPr>
          <p:cNvPr id="13" name="꺾인 연결선 12"/>
          <p:cNvCxnSpPr>
            <a:stCxn id="9" idx="3"/>
            <a:endCxn id="7" idx="2"/>
          </p:cNvCxnSpPr>
          <p:nvPr/>
        </p:nvCxnSpPr>
        <p:spPr>
          <a:xfrm flipV="1">
            <a:off x="1473020" y="4501457"/>
            <a:ext cx="1598830" cy="12775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모서리가 둥근 직사각형 13"/>
          <p:cNvSpPr/>
          <p:nvPr/>
        </p:nvSpPr>
        <p:spPr>
          <a:xfrm>
            <a:off x="1581588" y="4685052"/>
            <a:ext cx="1512168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1.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 폴더 생성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6" name="직선 화살표 연결선 15"/>
          <p:cNvCxnSpPr>
            <a:stCxn id="4" idx="3"/>
            <a:endCxn id="7" idx="1"/>
          </p:cNvCxnSpPr>
          <p:nvPr/>
        </p:nvCxnSpPr>
        <p:spPr>
          <a:xfrm>
            <a:off x="1473020" y="2320838"/>
            <a:ext cx="1034784" cy="1123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5" idx="3"/>
            <a:endCxn id="7" idx="1"/>
          </p:cNvCxnSpPr>
          <p:nvPr/>
        </p:nvCxnSpPr>
        <p:spPr>
          <a:xfrm>
            <a:off x="1473020" y="3103542"/>
            <a:ext cx="1034784" cy="3412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6" idx="3"/>
            <a:endCxn id="7" idx="1"/>
          </p:cNvCxnSpPr>
          <p:nvPr/>
        </p:nvCxnSpPr>
        <p:spPr>
          <a:xfrm flipV="1">
            <a:off x="1475656" y="3444765"/>
            <a:ext cx="1032148" cy="4515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>
            <a:off x="1559682" y="2596820"/>
            <a:ext cx="1512168" cy="2599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2. </a:t>
            </a:r>
            <a:r>
              <a:rPr lang="ko-KR" altLang="en-US" sz="1000" dirty="0" smtClean="0">
                <a:solidFill>
                  <a:schemeClr val="tx1"/>
                </a:solidFill>
              </a:rPr>
              <a:t>파일 업데이트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23" name="직선 화살표 연결선 22"/>
          <p:cNvCxnSpPr>
            <a:stCxn id="7" idx="3"/>
            <a:endCxn id="10" idx="1"/>
          </p:cNvCxnSpPr>
          <p:nvPr/>
        </p:nvCxnSpPr>
        <p:spPr>
          <a:xfrm>
            <a:off x="3635896" y="3444765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모서리가 둥근 직사각형 24"/>
          <p:cNvSpPr/>
          <p:nvPr/>
        </p:nvSpPr>
        <p:spPr>
          <a:xfrm>
            <a:off x="3783868" y="3501008"/>
            <a:ext cx="1000200" cy="25998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3.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27" name="직선 화살표 연결선 26"/>
          <p:cNvCxnSpPr>
            <a:stCxn id="10" idx="3"/>
            <a:endCxn id="11" idx="1"/>
          </p:cNvCxnSpPr>
          <p:nvPr/>
        </p:nvCxnSpPr>
        <p:spPr>
          <a:xfrm>
            <a:off x="5940152" y="3444765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모서리가 둥근 직사각형 27"/>
          <p:cNvSpPr/>
          <p:nvPr/>
        </p:nvSpPr>
        <p:spPr>
          <a:xfrm>
            <a:off x="6016116" y="3540534"/>
            <a:ext cx="1000200" cy="35575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4.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 목록 취합</a:t>
            </a:r>
            <a:r>
              <a:rPr lang="en-US" altLang="ko-KR" sz="1000" dirty="0" smtClean="0">
                <a:solidFill>
                  <a:schemeClr val="tx1"/>
                </a:solidFill>
              </a:rPr>
              <a:t> 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29" name="모서리가 둥근 직사각형 28"/>
          <p:cNvSpPr/>
          <p:nvPr/>
        </p:nvSpPr>
        <p:spPr>
          <a:xfrm>
            <a:off x="6016116" y="4013458"/>
            <a:ext cx="1000200" cy="47902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5. </a:t>
            </a:r>
            <a:r>
              <a:rPr lang="ko-KR" altLang="en-US" sz="1000" dirty="0" smtClean="0">
                <a:solidFill>
                  <a:schemeClr val="tx1"/>
                </a:solidFill>
              </a:rPr>
              <a:t>업데이트 전달 파일 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생성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6016116" y="4575534"/>
            <a:ext cx="1000200" cy="4376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6. </a:t>
            </a:r>
            <a:r>
              <a:rPr lang="ko-KR" altLang="en-US" sz="1000" dirty="0" smtClean="0">
                <a:solidFill>
                  <a:schemeClr val="tx1"/>
                </a:solidFill>
              </a:rPr>
              <a:t>이슈 작성</a:t>
            </a:r>
            <a:endParaRPr lang="en-US" altLang="ko-KR" sz="1000" dirty="0" smtClean="0">
              <a:solidFill>
                <a:schemeClr val="tx1"/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및 전달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EA950-6274-4B2C-8D40-559D90BFBF58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3</a:t>
            </a:fld>
            <a:endParaRPr lang="ko-KR" altLang="en-US" dirty="0"/>
          </a:p>
        </p:txBody>
      </p:sp>
      <p:sp>
        <p:nvSpPr>
          <p:cNvPr id="26" name="모서리가 둥근 직사각형 25"/>
          <p:cNvSpPr/>
          <p:nvPr/>
        </p:nvSpPr>
        <p:spPr>
          <a:xfrm>
            <a:off x="2267744" y="2136378"/>
            <a:ext cx="5035869" cy="3092822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3275856" y="5751537"/>
            <a:ext cx="3245051" cy="55778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버튼 한 </a:t>
            </a:r>
            <a:r>
              <a:rPr lang="ko-KR" altLang="en-US" sz="2400" b="1" dirty="0" smtClean="0">
                <a:solidFill>
                  <a:srgbClr val="FF0000"/>
                </a:solidFill>
                <a:latin typeface="+mn-ea"/>
              </a:rPr>
              <a:t>번 클릭</a:t>
            </a:r>
            <a:endParaRPr lang="ko-KR" altLang="en-US" sz="24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2" name="아래쪽 화살표 31"/>
          <p:cNvSpPr/>
          <p:nvPr/>
        </p:nvSpPr>
        <p:spPr>
          <a:xfrm>
            <a:off x="4495301" y="5229200"/>
            <a:ext cx="792088" cy="5223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39667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1" grpId="0" animBg="1"/>
      <p:bldP spid="31" grpId="1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자동 </a:t>
            </a:r>
            <a:r>
              <a:rPr lang="ko-KR" altLang="en-US" dirty="0" smtClean="0"/>
              <a:t>업데이트 시스템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470232" y="1405575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프로그램</a:t>
            </a:r>
            <a:r>
              <a:rPr lang="ko-KR" altLang="en-US" sz="1000" dirty="0">
                <a:solidFill>
                  <a:schemeClr val="tx1"/>
                </a:solidFill>
              </a:rPr>
              <a:t>팀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470232" y="2188279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그래픽팀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72868" y="2981029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기획팀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0232" y="4895725"/>
            <a:ext cx="1008112" cy="51997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기술지원팀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596336" y="3320270"/>
            <a:ext cx="1008112" cy="2095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배</a:t>
            </a:r>
            <a:r>
              <a:rPr lang="ko-KR" altLang="en-US" sz="1000" dirty="0">
                <a:solidFill>
                  <a:schemeClr val="tx1"/>
                </a:solidFill>
              </a:rPr>
              <a:t>포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197212" y="5192226"/>
            <a:ext cx="926216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1. </a:t>
            </a:r>
            <a:r>
              <a:rPr lang="ko-KR" altLang="en-US" sz="1000" dirty="0" smtClean="0">
                <a:solidFill>
                  <a:schemeClr val="tx1"/>
                </a:solidFill>
              </a:rPr>
              <a:t>티켓 </a:t>
            </a:r>
            <a:r>
              <a:rPr lang="ko-KR" altLang="en-US" sz="1000" dirty="0">
                <a:solidFill>
                  <a:schemeClr val="tx1"/>
                </a:solidFill>
              </a:rPr>
              <a:t>생</a:t>
            </a:r>
            <a:r>
              <a:rPr lang="ko-KR" altLang="en-US" sz="1000" dirty="0" smtClean="0">
                <a:solidFill>
                  <a:schemeClr val="tx1"/>
                </a:solidFill>
              </a:rPr>
              <a:t>성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6" name="직선 화살표 연결선 15"/>
          <p:cNvCxnSpPr>
            <a:stCxn id="4" idx="3"/>
            <a:endCxn id="33" idx="1"/>
          </p:cNvCxnSpPr>
          <p:nvPr/>
        </p:nvCxnSpPr>
        <p:spPr>
          <a:xfrm>
            <a:off x="1478344" y="1665565"/>
            <a:ext cx="1538841" cy="8097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5" idx="3"/>
            <a:endCxn id="33" idx="1"/>
          </p:cNvCxnSpPr>
          <p:nvPr/>
        </p:nvCxnSpPr>
        <p:spPr>
          <a:xfrm>
            <a:off x="1478344" y="2448269"/>
            <a:ext cx="1538841" cy="27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6" idx="3"/>
            <a:endCxn id="33" idx="1"/>
          </p:cNvCxnSpPr>
          <p:nvPr/>
        </p:nvCxnSpPr>
        <p:spPr>
          <a:xfrm flipV="1">
            <a:off x="1480980" y="2475274"/>
            <a:ext cx="1536205" cy="765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>
            <a:off x="1565006" y="1941547"/>
            <a:ext cx="1068102" cy="2599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2. 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svn</a:t>
            </a:r>
            <a:r>
              <a:rPr lang="en-US" altLang="ko-KR" sz="1000" dirty="0" smtClean="0">
                <a:solidFill>
                  <a:schemeClr val="tx1"/>
                </a:solidFill>
              </a:rPr>
              <a:t> commit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725117" y="5714452"/>
            <a:ext cx="1000200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4. </a:t>
            </a:r>
            <a:r>
              <a:rPr lang="ko-KR" altLang="en-US" sz="1000" dirty="0" smtClean="0">
                <a:solidFill>
                  <a:schemeClr val="tx1"/>
                </a:solidFill>
              </a:rPr>
              <a:t>티켓 전달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395536" y="4367987"/>
            <a:ext cx="972108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3. </a:t>
            </a:r>
            <a:r>
              <a:rPr lang="ko-KR" altLang="en-US" sz="1000" dirty="0" smtClean="0">
                <a:solidFill>
                  <a:schemeClr val="tx1"/>
                </a:solidFill>
              </a:rPr>
              <a:t>버튼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588203" y="3862806"/>
            <a:ext cx="1008112" cy="3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Trac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3017185" y="2313636"/>
            <a:ext cx="1008112" cy="3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SVN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439358" y="4064754"/>
            <a:ext cx="1008112" cy="2966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CCNET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37" name="꺾인 연결선 36"/>
          <p:cNvCxnSpPr>
            <a:stCxn id="32" idx="2"/>
            <a:endCxn id="11" idx="2"/>
          </p:cNvCxnSpPr>
          <p:nvPr/>
        </p:nvCxnSpPr>
        <p:spPr>
          <a:xfrm rot="16200000" flipH="1">
            <a:off x="5981514" y="3296826"/>
            <a:ext cx="1229622" cy="3008133"/>
          </a:xfrm>
          <a:prstGeom prst="bentConnector3">
            <a:avLst>
              <a:gd name="adj1" fmla="val 11859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꺾인 연결선 172"/>
          <p:cNvCxnSpPr>
            <a:stCxn id="9" idx="3"/>
            <a:endCxn id="32" idx="1"/>
          </p:cNvCxnSpPr>
          <p:nvPr/>
        </p:nvCxnSpPr>
        <p:spPr>
          <a:xfrm flipV="1">
            <a:off x="1478344" y="4024444"/>
            <a:ext cx="3109859" cy="1131271"/>
          </a:xfrm>
          <a:prstGeom prst="bentConnector3">
            <a:avLst>
              <a:gd name="adj1" fmla="val 9140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직선 화살표 연결선 179"/>
          <p:cNvCxnSpPr>
            <a:stCxn id="9" idx="0"/>
            <a:endCxn id="34" idx="2"/>
          </p:cNvCxnSpPr>
          <p:nvPr/>
        </p:nvCxnSpPr>
        <p:spPr>
          <a:xfrm flipV="1">
            <a:off x="974288" y="4361355"/>
            <a:ext cx="969126" cy="534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직선 화살표 연결선 181"/>
          <p:cNvCxnSpPr>
            <a:stCxn id="34" idx="0"/>
            <a:endCxn id="33" idx="2"/>
          </p:cNvCxnSpPr>
          <p:nvPr/>
        </p:nvCxnSpPr>
        <p:spPr>
          <a:xfrm flipV="1">
            <a:off x="1943414" y="2636912"/>
            <a:ext cx="1577827" cy="14278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직선 화살표 연결선 183"/>
          <p:cNvCxnSpPr>
            <a:stCxn id="33" idx="2"/>
            <a:endCxn id="32" idx="0"/>
          </p:cNvCxnSpPr>
          <p:nvPr/>
        </p:nvCxnSpPr>
        <p:spPr>
          <a:xfrm>
            <a:off x="3521241" y="2636912"/>
            <a:ext cx="1571018" cy="12258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DA35-EA16-41FD-B06E-9765C080CEC8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7222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자동 </a:t>
            </a:r>
            <a:r>
              <a:rPr lang="ko-KR" altLang="en-US" dirty="0" smtClean="0"/>
              <a:t>업데이트 시스템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470232" y="1405575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프로그램</a:t>
            </a:r>
            <a:r>
              <a:rPr lang="ko-KR" altLang="en-US" sz="1000" dirty="0">
                <a:solidFill>
                  <a:schemeClr val="tx1"/>
                </a:solidFill>
              </a:rPr>
              <a:t>팀</a:t>
            </a:r>
          </a:p>
        </p:txBody>
      </p:sp>
      <p:sp>
        <p:nvSpPr>
          <p:cNvPr id="5" name="모서리가 둥근 직사각형 4"/>
          <p:cNvSpPr/>
          <p:nvPr/>
        </p:nvSpPr>
        <p:spPr>
          <a:xfrm>
            <a:off x="470232" y="2188279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그래픽팀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472868" y="2981029"/>
            <a:ext cx="1008112" cy="519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기획팀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470232" y="4895725"/>
            <a:ext cx="1008112" cy="51997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기술지원팀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11" name="모서리가 둥근 직사각형 10"/>
          <p:cNvSpPr/>
          <p:nvPr/>
        </p:nvSpPr>
        <p:spPr>
          <a:xfrm>
            <a:off x="7596336" y="3320270"/>
            <a:ext cx="1008112" cy="20954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1"/>
                </a:solidFill>
              </a:rPr>
              <a:t>배</a:t>
            </a:r>
            <a:r>
              <a:rPr lang="ko-KR" altLang="en-US" sz="1000" dirty="0">
                <a:solidFill>
                  <a:schemeClr val="tx1"/>
                </a:solidFill>
              </a:rPr>
              <a:t>포</a:t>
            </a:r>
          </a:p>
        </p:txBody>
      </p:sp>
      <p:sp>
        <p:nvSpPr>
          <p:cNvPr id="14" name="모서리가 둥근 직사각형 13"/>
          <p:cNvSpPr/>
          <p:nvPr/>
        </p:nvSpPr>
        <p:spPr>
          <a:xfrm>
            <a:off x="2197212" y="5192226"/>
            <a:ext cx="926216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1. </a:t>
            </a:r>
            <a:r>
              <a:rPr lang="ko-KR" altLang="en-US" sz="1000" dirty="0" smtClean="0">
                <a:solidFill>
                  <a:schemeClr val="tx1"/>
                </a:solidFill>
              </a:rPr>
              <a:t>티켓 </a:t>
            </a:r>
            <a:r>
              <a:rPr lang="ko-KR" altLang="en-US" sz="1000" dirty="0">
                <a:solidFill>
                  <a:schemeClr val="tx1"/>
                </a:solidFill>
              </a:rPr>
              <a:t>생</a:t>
            </a:r>
            <a:r>
              <a:rPr lang="ko-KR" altLang="en-US" sz="1000" dirty="0" smtClean="0">
                <a:solidFill>
                  <a:schemeClr val="tx1"/>
                </a:solidFill>
              </a:rPr>
              <a:t>성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16" name="직선 화살표 연결선 15"/>
          <p:cNvCxnSpPr>
            <a:stCxn id="4" idx="3"/>
            <a:endCxn id="33" idx="1"/>
          </p:cNvCxnSpPr>
          <p:nvPr/>
        </p:nvCxnSpPr>
        <p:spPr>
          <a:xfrm>
            <a:off x="1478344" y="1665565"/>
            <a:ext cx="1538841" cy="8097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>
            <a:stCxn id="5" idx="3"/>
            <a:endCxn id="33" idx="1"/>
          </p:cNvCxnSpPr>
          <p:nvPr/>
        </p:nvCxnSpPr>
        <p:spPr>
          <a:xfrm>
            <a:off x="1478344" y="2448269"/>
            <a:ext cx="1538841" cy="27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화살표 연결선 19"/>
          <p:cNvCxnSpPr>
            <a:stCxn id="6" idx="3"/>
            <a:endCxn id="33" idx="1"/>
          </p:cNvCxnSpPr>
          <p:nvPr/>
        </p:nvCxnSpPr>
        <p:spPr>
          <a:xfrm flipV="1">
            <a:off x="1480980" y="2475274"/>
            <a:ext cx="1536205" cy="765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모서리가 둥근 직사각형 20"/>
          <p:cNvSpPr/>
          <p:nvPr/>
        </p:nvSpPr>
        <p:spPr>
          <a:xfrm>
            <a:off x="1565006" y="1941547"/>
            <a:ext cx="1068102" cy="25998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2. </a:t>
            </a:r>
            <a:r>
              <a:rPr lang="en-US" altLang="ko-KR" sz="1000" dirty="0" err="1">
                <a:solidFill>
                  <a:schemeClr val="tx1"/>
                </a:solidFill>
              </a:rPr>
              <a:t>s</a:t>
            </a:r>
            <a:r>
              <a:rPr lang="en-US" altLang="ko-KR" sz="1000" dirty="0" err="1" smtClean="0">
                <a:solidFill>
                  <a:schemeClr val="tx1"/>
                </a:solidFill>
              </a:rPr>
              <a:t>vn</a:t>
            </a:r>
            <a:r>
              <a:rPr lang="en-US" altLang="ko-KR" sz="1000" dirty="0" smtClean="0">
                <a:solidFill>
                  <a:schemeClr val="tx1"/>
                </a:solidFill>
              </a:rPr>
              <a:t> commit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5725117" y="5714452"/>
            <a:ext cx="1000200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9. </a:t>
            </a:r>
            <a:r>
              <a:rPr lang="ko-KR" altLang="en-US" sz="1000" dirty="0" smtClean="0">
                <a:solidFill>
                  <a:schemeClr val="tx1"/>
                </a:solidFill>
              </a:rPr>
              <a:t>티켓 전달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1" name="모서리가 둥근 직사각형 30"/>
          <p:cNvSpPr/>
          <p:nvPr/>
        </p:nvSpPr>
        <p:spPr>
          <a:xfrm>
            <a:off x="395536" y="4367987"/>
            <a:ext cx="972108" cy="25998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4. </a:t>
            </a:r>
            <a:r>
              <a:rPr lang="ko-KR" altLang="en-US" sz="1000" dirty="0" smtClean="0">
                <a:solidFill>
                  <a:schemeClr val="tx1"/>
                </a:solidFill>
              </a:rPr>
              <a:t>버튼 클릭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2" name="모서리가 둥근 직사각형 31"/>
          <p:cNvSpPr/>
          <p:nvPr/>
        </p:nvSpPr>
        <p:spPr>
          <a:xfrm>
            <a:off x="4588203" y="3862806"/>
            <a:ext cx="1008112" cy="3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Trac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3017185" y="2313636"/>
            <a:ext cx="1008112" cy="3232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SVN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sp>
        <p:nvSpPr>
          <p:cNvPr id="34" name="모서리가 둥근 직사각형 33"/>
          <p:cNvSpPr/>
          <p:nvPr/>
        </p:nvSpPr>
        <p:spPr>
          <a:xfrm>
            <a:off x="1439358" y="4064754"/>
            <a:ext cx="1008112" cy="2966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tx1"/>
                </a:solidFill>
              </a:rPr>
              <a:t>CCNET</a:t>
            </a:r>
            <a:endParaRPr lang="ko-KR" altLang="en-US" sz="1000" dirty="0">
              <a:solidFill>
                <a:schemeClr val="tx1"/>
              </a:solidFill>
            </a:endParaRPr>
          </a:p>
        </p:txBody>
      </p:sp>
      <p:cxnSp>
        <p:nvCxnSpPr>
          <p:cNvPr id="41" name="직선 화살표 연결선 40"/>
          <p:cNvCxnSpPr>
            <a:stCxn id="33" idx="2"/>
            <a:endCxn id="32" idx="0"/>
          </p:cNvCxnSpPr>
          <p:nvPr/>
        </p:nvCxnSpPr>
        <p:spPr>
          <a:xfrm>
            <a:off x="3521241" y="2636912"/>
            <a:ext cx="1571018" cy="12258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모서리가 둥근 직사각형 41"/>
          <p:cNvSpPr/>
          <p:nvPr/>
        </p:nvSpPr>
        <p:spPr>
          <a:xfrm>
            <a:off x="3821292" y="3124599"/>
            <a:ext cx="936104" cy="270410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3. </a:t>
            </a:r>
            <a:r>
              <a:rPr lang="ko-KR" altLang="en-US" sz="1000" dirty="0" smtClean="0">
                <a:solidFill>
                  <a:schemeClr val="bg1"/>
                </a:solidFill>
              </a:rPr>
              <a:t>답</a:t>
            </a:r>
            <a:r>
              <a:rPr lang="ko-KR" altLang="en-US" sz="1000" dirty="0">
                <a:solidFill>
                  <a:schemeClr val="bg1"/>
                </a:solidFill>
              </a:rPr>
              <a:t>글 </a:t>
            </a:r>
            <a:r>
              <a:rPr lang="ko-KR" altLang="en-US" sz="1000" dirty="0" smtClean="0">
                <a:solidFill>
                  <a:schemeClr val="bg1"/>
                </a:solidFill>
              </a:rPr>
              <a:t>작성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51" name="모서리가 둥근 직사각형 50"/>
          <p:cNvSpPr/>
          <p:nvPr/>
        </p:nvSpPr>
        <p:spPr>
          <a:xfrm>
            <a:off x="5669463" y="2179511"/>
            <a:ext cx="1296144" cy="59175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6. </a:t>
            </a:r>
            <a:r>
              <a:rPr lang="ko-KR" altLang="en-US" sz="1000" dirty="0" smtClean="0">
                <a:solidFill>
                  <a:schemeClr val="bg1"/>
                </a:solidFill>
              </a:rPr>
              <a:t>업데이트 파일 패키징</a:t>
            </a:r>
            <a:endParaRPr lang="en-US" altLang="ko-KR" sz="1000" dirty="0">
              <a:solidFill>
                <a:schemeClr val="bg1"/>
              </a:solidFill>
            </a:endParaRPr>
          </a:p>
        </p:txBody>
      </p:sp>
      <p:sp>
        <p:nvSpPr>
          <p:cNvPr id="52" name="모서리가 둥근 직사각형 51"/>
          <p:cNvSpPr/>
          <p:nvPr/>
        </p:nvSpPr>
        <p:spPr>
          <a:xfrm>
            <a:off x="6077245" y="3534028"/>
            <a:ext cx="1296144" cy="553312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7. Trac</a:t>
            </a:r>
            <a:r>
              <a:rPr lang="ko-KR" altLang="en-US" sz="1000" dirty="0" smtClean="0">
                <a:solidFill>
                  <a:schemeClr val="bg1"/>
                </a:solidFill>
              </a:rPr>
              <a:t>에 새로운 티켓 생성</a:t>
            </a:r>
            <a:endParaRPr lang="en-US" altLang="ko-KR" sz="1000" dirty="0">
              <a:solidFill>
                <a:schemeClr val="bg1"/>
              </a:solidFill>
            </a:endParaRPr>
          </a:p>
        </p:txBody>
      </p:sp>
      <p:sp>
        <p:nvSpPr>
          <p:cNvPr id="53" name="모서리가 둥근 직사각형 52"/>
          <p:cNvSpPr/>
          <p:nvPr/>
        </p:nvSpPr>
        <p:spPr>
          <a:xfrm>
            <a:off x="6087033" y="4303310"/>
            <a:ext cx="1296144" cy="622237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8. </a:t>
            </a:r>
            <a:r>
              <a:rPr lang="ko-KR" altLang="en-US" sz="1000" dirty="0" smtClean="0">
                <a:solidFill>
                  <a:schemeClr val="bg1"/>
                </a:solidFill>
              </a:rPr>
              <a:t>새로 생성된 티켓에 업데이트 목록 및 전달 파일 경로 작성</a:t>
            </a:r>
            <a:endParaRPr lang="en-US" altLang="ko-KR" sz="1000" dirty="0">
              <a:solidFill>
                <a:schemeClr val="bg1"/>
              </a:solidFill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2873169" y="3917563"/>
            <a:ext cx="1296144" cy="59175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000" dirty="0" smtClean="0">
                <a:solidFill>
                  <a:schemeClr val="bg1"/>
                </a:solidFill>
              </a:rPr>
              <a:t>5. </a:t>
            </a:r>
            <a:r>
              <a:rPr lang="ko-KR" altLang="en-US" sz="1000" dirty="0" smtClean="0">
                <a:solidFill>
                  <a:schemeClr val="bg1"/>
                </a:solidFill>
              </a:rPr>
              <a:t>소스 빌드 및 변경 파일 업데이트</a:t>
            </a:r>
            <a:endParaRPr lang="en-US" altLang="ko-KR" sz="1000" dirty="0">
              <a:solidFill>
                <a:schemeClr val="bg1"/>
              </a:solidFill>
            </a:endParaRPr>
          </a:p>
        </p:txBody>
      </p:sp>
      <p:cxnSp>
        <p:nvCxnSpPr>
          <p:cNvPr id="22" name="꺾인 연결선 21"/>
          <p:cNvCxnSpPr>
            <a:stCxn id="54" idx="1"/>
            <a:endCxn id="34" idx="3"/>
          </p:cNvCxnSpPr>
          <p:nvPr/>
        </p:nvCxnSpPr>
        <p:spPr>
          <a:xfrm rot="10800000">
            <a:off x="2447471" y="4213055"/>
            <a:ext cx="425699" cy="386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꺾인 연결선 25"/>
          <p:cNvCxnSpPr>
            <a:stCxn id="51" idx="1"/>
            <a:endCxn id="33" idx="3"/>
          </p:cNvCxnSpPr>
          <p:nvPr/>
        </p:nvCxnSpPr>
        <p:spPr>
          <a:xfrm rot="10800000">
            <a:off x="4025297" y="2475275"/>
            <a:ext cx="1644166" cy="115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꺾인 연결선 27"/>
          <p:cNvCxnSpPr>
            <a:stCxn id="52" idx="1"/>
            <a:endCxn id="32" idx="3"/>
          </p:cNvCxnSpPr>
          <p:nvPr/>
        </p:nvCxnSpPr>
        <p:spPr>
          <a:xfrm rot="10800000" flipV="1">
            <a:off x="5596315" y="3810684"/>
            <a:ext cx="480930" cy="21376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꺾인 연결선 34"/>
          <p:cNvCxnSpPr>
            <a:stCxn id="53" idx="1"/>
            <a:endCxn id="32" idx="3"/>
          </p:cNvCxnSpPr>
          <p:nvPr/>
        </p:nvCxnSpPr>
        <p:spPr>
          <a:xfrm rot="10800000">
            <a:off x="5596315" y="4024445"/>
            <a:ext cx="490718" cy="589985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꺾인 연결선 36"/>
          <p:cNvCxnSpPr>
            <a:stCxn id="32" idx="2"/>
            <a:endCxn id="11" idx="2"/>
          </p:cNvCxnSpPr>
          <p:nvPr/>
        </p:nvCxnSpPr>
        <p:spPr>
          <a:xfrm rot="16200000" flipH="1">
            <a:off x="5981514" y="3296826"/>
            <a:ext cx="1229622" cy="3008133"/>
          </a:xfrm>
          <a:prstGeom prst="bentConnector3">
            <a:avLst>
              <a:gd name="adj1" fmla="val 11859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직선 화살표 연결선 168"/>
          <p:cNvCxnSpPr>
            <a:stCxn id="54" idx="0"/>
            <a:endCxn id="33" idx="2"/>
          </p:cNvCxnSpPr>
          <p:nvPr/>
        </p:nvCxnSpPr>
        <p:spPr>
          <a:xfrm flipV="1">
            <a:off x="3521241" y="2636912"/>
            <a:ext cx="0" cy="128065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꺾인 연결선 172"/>
          <p:cNvCxnSpPr>
            <a:stCxn id="9" idx="3"/>
            <a:endCxn id="32" idx="1"/>
          </p:cNvCxnSpPr>
          <p:nvPr/>
        </p:nvCxnSpPr>
        <p:spPr>
          <a:xfrm flipV="1">
            <a:off x="1478344" y="4024444"/>
            <a:ext cx="3109859" cy="1131271"/>
          </a:xfrm>
          <a:prstGeom prst="bentConnector3">
            <a:avLst>
              <a:gd name="adj1" fmla="val 9140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직선 화살표 연결선 179"/>
          <p:cNvCxnSpPr>
            <a:stCxn id="9" idx="0"/>
            <a:endCxn id="34" idx="2"/>
          </p:cNvCxnSpPr>
          <p:nvPr/>
        </p:nvCxnSpPr>
        <p:spPr>
          <a:xfrm flipV="1">
            <a:off x="974288" y="4361355"/>
            <a:ext cx="969126" cy="534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9D79F-3E3B-437A-9046-AA438E240F77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845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err="1" smtClean="0"/>
              <a:t>기술지원팀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업데이트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배포 파일 만들기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전달 업데이트 목록 작성</a:t>
            </a:r>
            <a:endParaRPr lang="en-US" altLang="ko-KR" dirty="0" smtClean="0"/>
          </a:p>
          <a:p>
            <a:r>
              <a:rPr lang="en-US" altLang="ko-KR" dirty="0" smtClean="0"/>
              <a:t>SVN</a:t>
            </a:r>
            <a:r>
              <a:rPr lang="ko-KR" altLang="en-US" dirty="0" smtClean="0"/>
              <a:t> 사용으로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백업 업무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업데이트 목록 작성</a:t>
            </a:r>
            <a:endParaRPr lang="en-US" altLang="ko-KR" dirty="0" smtClean="0"/>
          </a:p>
          <a:p>
            <a:r>
              <a:rPr lang="en-US" altLang="ko-KR" dirty="0" err="1" smtClean="0"/>
              <a:t>Trac</a:t>
            </a:r>
            <a:r>
              <a:rPr lang="en-US" altLang="ko-KR" dirty="0" smtClean="0"/>
              <a:t> &lt;-&gt; SVN </a:t>
            </a:r>
            <a:r>
              <a:rPr lang="ko-KR" altLang="en-US" dirty="0" smtClean="0"/>
              <a:t>연동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업데이트 문제 발생시 빠른 문제 파악 가능</a:t>
            </a: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C15-3CDA-4A4F-9E36-A5E3D51C81C8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(</a:t>
            </a:r>
            <a:r>
              <a:rPr lang="ko-KR" altLang="en-US" smtClean="0"/>
              <a:t>주</a:t>
            </a:r>
            <a:r>
              <a:rPr lang="en-US" altLang="ko-KR" smtClean="0"/>
              <a:t>) </a:t>
            </a:r>
            <a:r>
              <a:rPr lang="ko-KR" altLang="en-US" smtClean="0"/>
              <a:t>마상소프트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6</a:t>
            </a:fld>
            <a:endParaRPr lang="ko-KR" altLang="en-US" dirty="0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자동 업데이트 </a:t>
            </a:r>
            <a:r>
              <a:rPr lang="ko-KR" altLang="en-US" dirty="0" smtClean="0"/>
              <a:t>장점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24208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/>
              <a:t>건주씨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연아야 업데이트 해줘</a:t>
            </a:r>
            <a:r>
              <a:rPr lang="en-US" altLang="ko-KR" sz="2000" dirty="0" smtClean="0"/>
              <a:t>~~</a:t>
            </a:r>
          </a:p>
          <a:p>
            <a:r>
              <a:rPr lang="ko-KR" altLang="en-US" sz="2000" dirty="0" smtClean="0">
                <a:solidFill>
                  <a:schemeClr val="accent5"/>
                </a:solidFill>
              </a:rPr>
              <a:t>김연아 </a:t>
            </a:r>
            <a:r>
              <a:rPr lang="en-US" altLang="ko-KR" sz="2000" dirty="0" smtClean="0">
                <a:solidFill>
                  <a:schemeClr val="accent5"/>
                </a:solidFill>
              </a:rPr>
              <a:t>: </a:t>
            </a:r>
            <a:r>
              <a:rPr lang="ko-KR" altLang="en-US" sz="2000" dirty="0" smtClean="0">
                <a:solidFill>
                  <a:schemeClr val="accent5"/>
                </a:solidFill>
              </a:rPr>
              <a:t>네 오빠</a:t>
            </a:r>
            <a:r>
              <a:rPr lang="en-US" altLang="ko-KR" sz="2000" dirty="0" smtClean="0">
                <a:solidFill>
                  <a:schemeClr val="accent5"/>
                </a:solidFill>
              </a:rPr>
              <a:t>~~</a:t>
            </a:r>
            <a:endParaRPr lang="ko-KR" altLang="en-US" sz="2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88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시연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/>
              <a:t>지금까지 개발된 자동 업데이트 </a:t>
            </a:r>
            <a:r>
              <a:rPr lang="ko-KR" altLang="en-US" sz="3600" dirty="0" smtClean="0"/>
              <a:t>시스템</a:t>
            </a:r>
            <a:endParaRPr lang="ko-KR" altLang="en-US" sz="3600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F8B88-B276-4DC6-9212-850CE356BBF6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7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75428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변경 리소스 자동 업데이트</a:t>
            </a:r>
            <a:endParaRPr lang="en-US" altLang="ko-KR" dirty="0" smtClean="0"/>
          </a:p>
          <a:p>
            <a:r>
              <a:rPr lang="ko-KR" altLang="en-US" dirty="0" smtClean="0"/>
              <a:t>게임가드 자동 업데이트</a:t>
            </a:r>
            <a:endParaRPr lang="en-US" altLang="ko-KR" dirty="0" smtClean="0"/>
          </a:p>
          <a:p>
            <a:r>
              <a:rPr lang="en-US" altLang="ko-KR" dirty="0" smtClean="0"/>
              <a:t>DB </a:t>
            </a:r>
            <a:r>
              <a:rPr lang="ko-KR" altLang="en-US" dirty="0" smtClean="0"/>
              <a:t>자동 업데이트</a:t>
            </a:r>
            <a:endParaRPr lang="en-US" altLang="ko-KR" dirty="0" smtClean="0"/>
          </a:p>
          <a:p>
            <a:r>
              <a:rPr lang="ko-KR" altLang="en-US" dirty="0"/>
              <a:t>배포 파일 만들기</a:t>
            </a:r>
            <a:endParaRPr lang="en-US" altLang="ko-KR" dirty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남은 과제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EE08C-9C2F-4CE4-9B30-B60DF3957AE3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8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457265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Q &amp; </a:t>
            </a:r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52A0-FF8F-48A8-BB48-DF2984186B39}" type="datetime1">
              <a:rPr lang="ko-KR" altLang="en-US" smtClean="0"/>
              <a:t>2010-05-18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(</a:t>
            </a:r>
            <a:r>
              <a:rPr lang="ko-KR" altLang="en-US" dirty="0" smtClean="0"/>
              <a:t>주</a:t>
            </a:r>
            <a:r>
              <a:rPr lang="en-US" altLang="ko-KR" dirty="0" smtClean="0"/>
              <a:t>) </a:t>
            </a:r>
            <a:r>
              <a:rPr lang="ko-KR" altLang="en-US" dirty="0" smtClean="0"/>
              <a:t>마상소프트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02FA2-F7F9-4BB2-9944-2D99B8C53310}" type="slidenum">
              <a:rPr lang="ko-KR" altLang="en-US" smtClean="0"/>
              <a:t>9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55738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고구려 벽화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고구려 벽화">
      <a:maj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eorgia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견명조"/>
        <a:font script="Hans" typeface="宋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고구려 벽화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18000">
              <a:schemeClr val="phClr">
                <a:tint val="20000"/>
                <a:shade val="100000"/>
                <a:hueMod val="100000"/>
                <a:satMod val="100000"/>
              </a:schemeClr>
            </a:gs>
            <a:gs pos="87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2700000" scaled="1"/>
        </a:gra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95000"/>
                <a:hueMod val="100000"/>
                <a:satMod val="100000"/>
              </a:schemeClr>
            </a:gs>
          </a:gsLst>
          <a:lin ang="0" scaled="1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algn="tl">
              <a:srgbClr val="EBE9ED">
                <a:alpha val="0"/>
              </a:srgbClr>
            </a:outerShdw>
          </a:effectLst>
        </a:effectStyle>
        <a:effectStyle>
          <a:effectLst>
            <a:outerShdw blurRad="12700" dir="5400000" algn="tl">
              <a:srgbClr val="EBE9ED">
                <a:alpha val="2745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19200000"/>
            </a:lightRig>
          </a:scene3d>
          <a:sp3d prstMaterial="matte">
            <a:bevelT h="889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101600" dist="76200" dir="2700000" algn="bl">
              <a:srgbClr val="000000">
                <a:alpha val="30588"/>
              </a:srgbClr>
            </a:outerShdw>
          </a:effectLst>
          <a:scene3d>
            <a:camera prst="orthographicFront" fov="0">
              <a:rot lat="0" lon="0" rev="0"/>
            </a:camera>
            <a:lightRig rig="chilly" dir="t">
              <a:rot lat="0" lon="0" rev="4200000"/>
            </a:lightRig>
          </a:scene3d>
          <a:sp3d contourW="25400" prstMaterial="matte">
            <a:bevelT h="88900"/>
            <a:contourClr>
              <a:srgbClr val="FFFFFF">
                <a:alpha val="0"/>
              </a:srgb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95000"/>
                <a:shade val="100000"/>
                <a:hueMod val="100000"/>
                <a:satMod val="100000"/>
              </a:schemeClr>
            </a:gs>
            <a:gs pos="60000">
              <a:schemeClr val="phClr">
                <a:tint val="100000"/>
                <a:shade val="55000"/>
                <a:hueMod val="100000"/>
                <a:satMod val="100000"/>
              </a:schemeClr>
            </a:gs>
          </a:gsLst>
          <a:path path="circle">
            <a:fillToRect l="50000" t="90000" r="50000" b="1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3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Hunting</Template>
  <TotalTime>3902</TotalTime>
  <Words>291</Words>
  <Application>Microsoft Office PowerPoint</Application>
  <PresentationFormat>화면 슬라이드 쇼(4:3)</PresentationFormat>
  <Paragraphs>107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고구려 벽화</vt:lpstr>
      <vt:lpstr>자동 업데이트 시스템</vt:lpstr>
      <vt:lpstr>목 차</vt:lpstr>
      <vt:lpstr>현재 업데이트 시스템</vt:lpstr>
      <vt:lpstr>자동 업데이트 시스템</vt:lpstr>
      <vt:lpstr>자동 업데이트 시스템</vt:lpstr>
      <vt:lpstr>자동 업데이트 장점</vt:lpstr>
      <vt:lpstr>지금까지 개발된 자동 업데이트 시스템</vt:lpstr>
      <vt:lpstr>남은 과제</vt:lpstr>
      <vt:lpstr>Q &amp; A</vt:lpstr>
    </vt:vector>
  </TitlesOfParts>
  <Company>마상소프트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자동 업데이트 시스템</dc:title>
  <dc:creator>대호</dc:creator>
  <cp:lastModifiedBy>대호</cp:lastModifiedBy>
  <cp:revision>130</cp:revision>
  <dcterms:created xsi:type="dcterms:W3CDTF">2010-05-03T23:49:56Z</dcterms:created>
  <dcterms:modified xsi:type="dcterms:W3CDTF">2010-05-18T08:10:45Z</dcterms:modified>
</cp:coreProperties>
</file>